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9" r:id="rId3"/>
    <p:sldId id="271" r:id="rId4"/>
    <p:sldId id="274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8" r:id="rId18"/>
    <p:sldId id="279" r:id="rId19"/>
    <p:sldId id="277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62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FC72-5474-4471-8767-C422CED31640}" type="datetimeFigureOut">
              <a:rPr lang="ru-RU" smtClean="0"/>
              <a:t>09.06.2025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publication.pravo.gov.ru/Document/View/0001202212280044&amp;cc_key=" TargetMode="External"/><Relationship Id="rId2" Type="http://schemas.openxmlformats.org/officeDocument/2006/relationships/hyperlink" Target="https://mbdou4tsn47edu.gosuslugi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192C1-C5C4-4C60-8F5A-B5BF79D7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2674" y="2705100"/>
            <a:ext cx="9457509" cy="3158131"/>
          </a:xfrm>
        </p:spPr>
        <p:txBody>
          <a:bodyPr>
            <a:normAutofit/>
          </a:bodyPr>
          <a:lstStyle/>
          <a:p>
            <a:pPr algn="ctr"/>
            <a: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 дошкольного образования</a:t>
            </a:r>
            <a:b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40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№ 4 </a:t>
            </a:r>
            <a: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Тосно</a:t>
            </a:r>
            <a: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C4CA2-C825-451A-891F-B8063A6CB5A4}"/>
              </a:ext>
            </a:extLst>
          </p:cNvPr>
          <p:cNvSpPr txBox="1"/>
          <p:nvPr/>
        </p:nvSpPr>
        <p:spPr>
          <a:xfrm>
            <a:off x="1348634" y="407171"/>
            <a:ext cx="94868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№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«Детский сад комбинированного вида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Тосно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893" y="1095579"/>
            <a:ext cx="3085032" cy="223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4A54-6FA0-481A-A216-A4063A23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72830-AF23-48ED-ADC0-E9130BE3BB5F}"/>
              </a:ext>
            </a:extLst>
          </p:cNvPr>
          <p:cNvSpPr txBox="1"/>
          <p:nvPr/>
        </p:nvSpPr>
        <p:spPr>
          <a:xfrm>
            <a:off x="790575" y="1533525"/>
            <a:ext cx="104108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Целевой раздел включает в себя: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пояснительную записку; 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планируемые результаты освоения Программы;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подходы к педагогической диагностике;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достижений планируемых результатов.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D6074-5697-478D-B9FA-524867B57E26}"/>
              </a:ext>
            </a:extLst>
          </p:cNvPr>
          <p:cNvSpPr txBox="1"/>
          <p:nvPr/>
        </p:nvSpPr>
        <p:spPr>
          <a:xfrm>
            <a:off x="790575" y="3841848"/>
            <a:ext cx="109268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Arial" charset="0"/>
                <a:cs typeface="Arial" charset="0"/>
              </a:rPr>
              <a:t>Планируемые результаты освоения ООП МБДОУ </a:t>
            </a:r>
            <a:r>
              <a:rPr lang="ru-RU" sz="2400" dirty="0" smtClean="0">
                <a:latin typeface="Arial" charset="0"/>
                <a:cs typeface="Arial" charset="0"/>
              </a:rPr>
              <a:t>№ 4 </a:t>
            </a:r>
            <a:r>
              <a:rPr lang="ru-RU" sz="2400" dirty="0">
                <a:latin typeface="Arial" charset="0"/>
                <a:cs typeface="Arial" charset="0"/>
              </a:rPr>
              <a:t>г</a:t>
            </a:r>
            <a:r>
              <a:rPr lang="ru-RU" sz="2400" dirty="0" smtClean="0">
                <a:latin typeface="Arial" charset="0"/>
                <a:cs typeface="Arial" charset="0"/>
              </a:rPr>
              <a:t>. Тосно </a:t>
            </a:r>
            <a:r>
              <a:rPr lang="ru-RU" sz="2400" dirty="0">
                <a:latin typeface="Arial" charset="0"/>
                <a:cs typeface="Arial" charset="0"/>
              </a:rPr>
              <a:t>представляют собой возрастные характеристики возможных достижений ребёнка дошкольного возраста на разных возрастных этапах и к завершению ДО.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F16BB-B26A-402B-9696-092CC8C3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96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0CEA-BB29-4B9B-809B-B4CD6335E1B4}"/>
              </a:ext>
            </a:extLst>
          </p:cNvPr>
          <p:cNvSpPr txBox="1"/>
          <p:nvPr/>
        </p:nvSpPr>
        <p:spPr>
          <a:xfrm>
            <a:off x="966651" y="1504949"/>
            <a:ext cx="105939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Содержательный раздел представляет общее содержание Программы, обеспечивающее полноценное развитие личности детей. 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Обязательная часть Программы отражает задачи и содержание образования по пяти образовательным областям: «Социально-коммуникативное развитие», «Познавательное развитие», «Речевое развитие», «Художественно-эстетическое развитие», «Физическое развитие».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В обязательной части отражены вариативные формы, способы, методы и средства реализации Программы; особенности образовательной деятельности разных видов и культурных практик; способы и направления поддержки детской инициативы; коррекционно-развивающая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42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29A03-79A3-4759-BC08-F9A1E6BA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495" y="61104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D477F-8731-449F-B535-509615A6F3CD}"/>
              </a:ext>
            </a:extLst>
          </p:cNvPr>
          <p:cNvSpPr txBox="1"/>
          <p:nvPr/>
        </p:nvSpPr>
        <p:spPr>
          <a:xfrm>
            <a:off x="1214846" y="1448603"/>
            <a:ext cx="106163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 обязательной части содержательного раздела отражены особенности взаимодействия педагогического коллектива с семьями обучающихся.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Главными целями взаимодействия педагогического коллектива Учреждения с семьями обучающихся дошкольного возраста являются:</a:t>
            </a:r>
            <a:endParaRPr lang="ru-RU" sz="24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возрастов;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единства подходов к воспитанию и обучению детей в условиях Учреждения и семьи; повышение воспитательного потенциала семьи.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7EB4-B20B-494A-9AE2-42C56E6D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DFC87-240B-4ED6-BD7A-CBD7FEB3D5E3}"/>
              </a:ext>
            </a:extLst>
          </p:cNvPr>
          <p:cNvSpPr txBox="1"/>
          <p:nvPr/>
        </p:nvSpPr>
        <p:spPr>
          <a:xfrm>
            <a:off x="1254034" y="1609725"/>
            <a:ext cx="10541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Воспитание детей отражено в рабочей программе воспитания, которая является компонентом образовательной Программы дошкольного образования МБДОУ </a:t>
            </a:r>
            <a:r>
              <a:rPr lang="ru-RU" sz="2400" b="0" dirty="0" smtClean="0">
                <a:latin typeface="Arial" charset="0"/>
                <a:cs typeface="Arial" charset="0"/>
              </a:rPr>
              <a:t>№</a:t>
            </a:r>
            <a:r>
              <a:rPr lang="ru-RU" sz="2400" dirty="0" smtClean="0">
                <a:latin typeface="Arial" charset="0"/>
                <a:cs typeface="Arial" charset="0"/>
              </a:rPr>
              <a:t> 4</a:t>
            </a:r>
            <a:r>
              <a:rPr lang="ru-RU" sz="2400" b="0" dirty="0" smtClean="0">
                <a:latin typeface="Arial" charset="0"/>
                <a:cs typeface="Arial" charset="0"/>
              </a:rPr>
              <a:t> </a:t>
            </a:r>
            <a:r>
              <a:rPr lang="ru-RU" sz="2400" b="0" dirty="0">
                <a:latin typeface="Arial" charset="0"/>
                <a:cs typeface="Arial" charset="0"/>
              </a:rPr>
              <a:t>г</a:t>
            </a:r>
            <a:r>
              <a:rPr lang="ru-RU" sz="2400" b="0" dirty="0" smtClean="0">
                <a:latin typeface="Arial" charset="0"/>
                <a:cs typeface="Arial" charset="0"/>
              </a:rPr>
              <a:t>. Тосно </a:t>
            </a:r>
            <a:r>
              <a:rPr lang="ru-RU" sz="2400" b="0" dirty="0">
                <a:latin typeface="Arial" charset="0"/>
                <a:cs typeface="Arial" charset="0"/>
              </a:rPr>
              <a:t>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Содержание части, формируемой участниками образовательных отношений, разработано на сновании приоритетных направлений Учреждения и парциальных программ, реализующих выбранные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0406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DC13-94FB-471C-9D41-0418AAB8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089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A36CE-17E9-4CBB-B070-7BEDD0CD2F3A}"/>
              </a:ext>
            </a:extLst>
          </p:cNvPr>
          <p:cNvSpPr txBox="1"/>
          <p:nvPr/>
        </p:nvSpPr>
        <p:spPr>
          <a:xfrm>
            <a:off x="1240972" y="1045846"/>
            <a:ext cx="10567852" cy="5668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cs typeface="Arial" charset="0"/>
              </a:rPr>
              <a:t>Организационный раздел содержит: описание условий реализации Программы; примерный режим и порядок дня в дошкольных группах; примерный перечень литературных, музыкальных, художественных, анимационных произведений для реализации Программы, а также календарный план воспитательной работы.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Дополнительный раздел представляет собой краткую презентацию программы.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действующему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44899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D980-8C50-4BAE-A873-9D0ABCAA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66" y="393225"/>
            <a:ext cx="10088187" cy="290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>Особенности взаимодействия педагогического коллектива с семьями воспитанников </a:t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b="1" i="0" dirty="0">
                <a:solidFill>
                  <a:srgbClr val="C00000"/>
                </a:solidFill>
                <a:effectLst/>
              </a:rPr>
              <a:t/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05BA6-E1D1-4108-8A00-0157CAD0C89F}"/>
              </a:ext>
            </a:extLst>
          </p:cNvPr>
          <p:cNvSpPr txBox="1"/>
          <p:nvPr/>
        </p:nvSpPr>
        <p:spPr>
          <a:xfrm>
            <a:off x="376517" y="1667435"/>
            <a:ext cx="1165411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Главными целями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взаимодействия педагогического коллектива ДОО с семьями обучающихся дошкольного возраста являются: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дошкольного возраста;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</p:txBody>
      </p:sp>
    </p:spTree>
    <p:extLst>
      <p:ext uri="{BB962C8B-B14F-4D97-AF65-F5344CB8AC3E}">
        <p14:creationId xmlns:p14="http://schemas.microsoft.com/office/powerpoint/2010/main" val="15595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143CD-D249-4846-B31C-ABE407B584C4}"/>
              </a:ext>
            </a:extLst>
          </p:cNvPr>
          <p:cNvSpPr txBox="1"/>
          <p:nvPr/>
        </p:nvSpPr>
        <p:spPr>
          <a:xfrm>
            <a:off x="663388" y="1317813"/>
            <a:ext cx="109369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способствование развитию ответственного и осознанного родительства как базовой основы благополучия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построение взаимодействия в форме сотрудничества и установления партнерских отношений с родителями (законными представителями) детей дошкольного возраста для решения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вовлечение родителей (законных представителей) в образовательный процесс.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C7F9C-3D44-4B20-889D-65201867019F}"/>
              </a:ext>
            </a:extLst>
          </p:cNvPr>
          <p:cNvSpPr txBox="1"/>
          <p:nvPr/>
        </p:nvSpPr>
        <p:spPr>
          <a:xfrm>
            <a:off x="1909481" y="313765"/>
            <a:ext cx="9690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  <a:latin typeface="+mj-lt"/>
              </a:rPr>
              <a:t>Достижение этих целей должно осуществляться через решение основных задач:</a:t>
            </a:r>
          </a:p>
        </p:txBody>
      </p:sp>
    </p:spTree>
    <p:extLst>
      <p:ext uri="{BB962C8B-B14F-4D97-AF65-F5344CB8AC3E}">
        <p14:creationId xmlns:p14="http://schemas.microsoft.com/office/powerpoint/2010/main" val="1472540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074A6-821E-4BCC-98A3-972333EE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3" y="206188"/>
            <a:ext cx="10524285" cy="169881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9852-81A2-4807-829A-F1DA09F614AC}"/>
              </a:ext>
            </a:extLst>
          </p:cNvPr>
          <p:cNvSpPr txBox="1"/>
          <p:nvPr/>
        </p:nvSpPr>
        <p:spPr>
          <a:xfrm>
            <a:off x="233363" y="1272989"/>
            <a:ext cx="117252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приоритет семьи в воспитании, обучении и развитии ребенка: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открытость: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 (законных представителей):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156510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FB43A-B829-4CEF-8157-5894C028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78" y="463604"/>
            <a:ext cx="9890964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CCAAC-872E-40C0-8E02-7187218B0B4C}"/>
              </a:ext>
            </a:extLst>
          </p:cNvPr>
          <p:cNvSpPr txBox="1"/>
          <p:nvPr/>
        </p:nvSpPr>
        <p:spPr>
          <a:xfrm>
            <a:off x="1685109" y="1963271"/>
            <a:ext cx="959743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индивидуально-дифференцированный подход к каждой семье: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возрастосообразность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матерью,обусловленные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возрастными особенностями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72419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D855-CE4E-48A8-85BA-0BA0F33A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8" y="143436"/>
            <a:ext cx="10106117" cy="99508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Деятельность педагогического коллектива осуществляется по направлениям: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8FB81-485F-423B-81BB-0A194EE7AAC9}"/>
              </a:ext>
            </a:extLst>
          </p:cNvPr>
          <p:cNvSpPr txBox="1"/>
          <p:nvPr/>
        </p:nvSpPr>
        <p:spPr>
          <a:xfrm>
            <a:off x="322729" y="1237129"/>
            <a:ext cx="11343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диагностико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-аналитическое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включает 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просветительское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предполагает 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ДОО образовательной программы; условиях пребывания ребенка в группе ДОО; содержании и методах образовательной работы с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консультационное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объединяет в себе 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детьми дошкольного возраста; способам 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88921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ABE7-9006-48B5-ADD5-58D8A6A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6" y="361950"/>
            <a:ext cx="10009186" cy="15430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r>
              <a:rPr lang="en-US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4 </a:t>
            </a: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Тосно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909C4-A354-4F82-8FAB-562F87D8DB83}"/>
              </a:ext>
            </a:extLst>
          </p:cNvPr>
          <p:cNvSpPr txBox="1"/>
          <p:nvPr/>
        </p:nvSpPr>
        <p:spPr>
          <a:xfrm>
            <a:off x="1698171" y="1905000"/>
            <a:ext cx="98064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Образовательная программа разработана в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соответствии с Федеральной образовательной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программой дошкольного образования (ФОП ДО)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стандартам дошкольного образования (ФГОС ДО)</a:t>
            </a:r>
          </a:p>
        </p:txBody>
      </p:sp>
    </p:spTree>
    <p:extLst>
      <p:ext uri="{BB962C8B-B14F-4D97-AF65-F5344CB8AC3E}">
        <p14:creationId xmlns:p14="http://schemas.microsoft.com/office/powerpoint/2010/main" val="71312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93D98-749B-4A96-BD2E-059057FDE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857249"/>
            <a:ext cx="8896350" cy="1219199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88B4-D064-4FFF-BB01-1EBB0FBD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08" y="2498146"/>
            <a:ext cx="5435091" cy="315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2540B-3556-4473-861F-50565205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6" y="624110"/>
            <a:ext cx="9528855" cy="9284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Где ознакомиться с текстом программы?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FCC0C-E5FA-4753-8365-305B91C35453}"/>
              </a:ext>
            </a:extLst>
          </p:cNvPr>
          <p:cNvSpPr txBox="1"/>
          <p:nvPr/>
        </p:nvSpPr>
        <p:spPr>
          <a:xfrm>
            <a:off x="847725" y="1552575"/>
            <a:ext cx="108585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Текст программы доступен на официальном сайте детского сада</a:t>
            </a:r>
            <a:r>
              <a:rPr lang="ru-RU" sz="2800" dirty="0" smtClean="0"/>
              <a:t>:</a:t>
            </a:r>
          </a:p>
          <a:p>
            <a:pPr algn="ctr"/>
            <a:endParaRPr lang="ru-RU" sz="2800" dirty="0" smtClean="0"/>
          </a:p>
          <a:p>
            <a:pPr algn="ctr"/>
            <a:r>
              <a:rPr lang="en-US" sz="2800" b="1" u="sng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n-US" sz="2800" b="1" u="sng" dirty="0" smtClean="0">
                <a:solidFill>
                  <a:srgbClr val="0070C0"/>
                </a:solidFill>
                <a:hlinkClick r:id="rId2"/>
              </a:rPr>
              <a:t>mbdou4tsn47edu.gosuslugi.ru</a:t>
            </a:r>
            <a:r>
              <a:rPr lang="ru-RU" sz="2800" b="1" u="sng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ru-RU" sz="2800" u="sng" dirty="0">
              <a:solidFill>
                <a:srgbClr val="0070C0"/>
              </a:solidFill>
            </a:endParaRPr>
          </a:p>
          <a:p>
            <a:pPr algn="ctr"/>
            <a:r>
              <a:rPr lang="ru-RU" sz="2800" dirty="0" smtClean="0"/>
              <a:t>Ссылка </a:t>
            </a:r>
            <a:r>
              <a:rPr lang="ru-RU" sz="2800" dirty="0"/>
              <a:t>на текст ФОП на официальном интернет портале правовой информации </a:t>
            </a:r>
            <a:r>
              <a:rPr lang="en-US" sz="2800" b="0" i="0" u="none" strike="noStrike" dirty="0">
                <a:effectLst/>
                <a:latin typeface="-apple-system"/>
                <a:hlinkClick r:id="rId3"/>
              </a:rPr>
              <a:t>http://publication.pravo.gov.ru/Document/View/0001202212280044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24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B4BB5-CB51-4865-8660-0CD3312917B7}"/>
              </a:ext>
            </a:extLst>
          </p:cNvPr>
          <p:cNvSpPr txBox="1"/>
          <p:nvPr/>
        </p:nvSpPr>
        <p:spPr>
          <a:xfrm>
            <a:off x="717175" y="1550895"/>
            <a:ext cx="112058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/>
              <a:t>Разделение детей на возрастные группы осуществляется в соответствии с закономерностями психического развития ребёнка, что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 и закреплено локальными актами учреждения.</a:t>
            </a:r>
          </a:p>
          <a:p>
            <a:pPr algn="just"/>
            <a:r>
              <a:rPr lang="ru-RU" sz="2000" dirty="0"/>
              <a:t>	 Основной структурной единицей МБДОУ </a:t>
            </a:r>
            <a:r>
              <a:rPr lang="ru-RU" sz="2000" dirty="0" smtClean="0"/>
              <a:t>№ 4 </a:t>
            </a:r>
            <a:r>
              <a:rPr lang="ru-RU" sz="2000" dirty="0"/>
              <a:t>г</a:t>
            </a:r>
            <a:r>
              <a:rPr lang="ru-RU" sz="2000" dirty="0" smtClean="0"/>
              <a:t>. Тосно </a:t>
            </a:r>
            <a:r>
              <a:rPr lang="ru-RU" sz="2000" dirty="0"/>
              <a:t>являются возрастные группы для детей в возрасте от </a:t>
            </a:r>
            <a:r>
              <a:rPr lang="ru-RU" sz="2000" dirty="0" smtClean="0"/>
              <a:t>0,3 до </a:t>
            </a:r>
            <a:r>
              <a:rPr lang="ru-RU" sz="2000" dirty="0"/>
              <a:t>7 (8) лет, из них: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группы для детей дошкольного возраста общеразвивающей направленности        (группа раннего возраста, II младшая группа, средняя группа, старшая группа, подготовительная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компенсирующей направленности (старшая/подготовительная группа).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7BE3D-5CA0-419D-85B2-063F09009AAD}"/>
              </a:ext>
            </a:extLst>
          </p:cNvPr>
          <p:cNvSpPr txBox="1"/>
          <p:nvPr/>
        </p:nvSpPr>
        <p:spPr>
          <a:xfrm>
            <a:off x="1622613" y="428632"/>
            <a:ext cx="96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МБДОУ </a:t>
            </a:r>
            <a:r>
              <a:rPr lang="ru-RU" sz="2000" b="1" dirty="0" smtClean="0"/>
              <a:t>№ 4 </a:t>
            </a:r>
            <a:r>
              <a:rPr lang="ru-RU" sz="2000" b="1" dirty="0"/>
              <a:t>г</a:t>
            </a:r>
            <a:r>
              <a:rPr lang="ru-RU" sz="2000" b="1" dirty="0" smtClean="0"/>
              <a:t>. Тосно </a:t>
            </a:r>
            <a:r>
              <a:rPr lang="ru-RU" sz="2000" b="1" dirty="0"/>
              <a:t>обеспечивает получение дошкольного образования, присмотр и уход за обучающимися в возрасте от </a:t>
            </a:r>
            <a:r>
              <a:rPr lang="ru-RU" sz="2000" b="1" dirty="0" smtClean="0"/>
              <a:t>0,3 </a:t>
            </a:r>
            <a:r>
              <a:rPr lang="ru-RU" sz="2000" b="1" dirty="0"/>
              <a:t>лет до прекращения образовательных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89260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55C0-2AD0-4B9C-B1DA-08172D8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624110"/>
            <a:ext cx="9553891" cy="1280890"/>
          </a:xfrm>
        </p:spPr>
        <p:txBody>
          <a:bodyPr/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r>
              <a:rPr lang="ru-RU" sz="3600" b="1" cap="sm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small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72C33-1392-4E5E-A6AD-6210EFE77954}"/>
              </a:ext>
            </a:extLst>
          </p:cNvPr>
          <p:cNvSpPr txBox="1"/>
          <p:nvPr/>
        </p:nvSpPr>
        <p:spPr>
          <a:xfrm>
            <a:off x="1009650" y="1234440"/>
            <a:ext cx="1093470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3200" b="0" dirty="0">
                <a:latin typeface="Times New Roman" pitchFamily="18" charset="0"/>
                <a:cs typeface="Times New Roman" pitchFamily="18" charset="0"/>
              </a:rPr>
              <a:t>обеспечить разностороннее развитие детей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60" y="412568"/>
            <a:ext cx="8856661" cy="771525"/>
          </a:xfrm>
        </p:spPr>
        <p:txBody>
          <a:bodyPr>
            <a:normAutofit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552450" y="1333500"/>
            <a:ext cx="1137393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единых для Российской Федерации содержания ДО и планируемых результатов освоения образовательной программы ДО;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Построение (структурирование) содержания образовательной деятельности на основе учёта возрастных и индивидуальных особенностей развития;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2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126" y="425631"/>
            <a:ext cx="8856661" cy="771525"/>
          </a:xfrm>
        </p:spPr>
        <p:txBody>
          <a:bodyPr>
            <a:normAutofit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895350" y="1428750"/>
            <a:ext cx="1099185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развития физических, личностных, нравственных качеств и основ патриотизма, интеллектуальных и художественно -творческих способностей ребёнка, его инициативности, самостоятельности и ответственности;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91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F496EE-895D-4397-87D7-0552AF97094D}"/>
              </a:ext>
            </a:extLst>
          </p:cNvPr>
          <p:cNvSpPr txBox="1"/>
          <p:nvPr/>
        </p:nvSpPr>
        <p:spPr>
          <a:xfrm>
            <a:off x="2618287" y="383177"/>
            <a:ext cx="639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26327-BD80-4059-81B0-3EE09990A5D4}"/>
              </a:ext>
            </a:extLst>
          </p:cNvPr>
          <p:cNvSpPr txBox="1"/>
          <p:nvPr/>
        </p:nvSpPr>
        <p:spPr>
          <a:xfrm>
            <a:off x="323851" y="1266825"/>
            <a:ext cx="11582400" cy="492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Полноценное проживание ребёнком всех этапов детства (младенческого, раннего и дошкольного возрастов), обогащение (амплификация) детского развития;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Признание ребёнка полноценным участником (субъектом) образовательных отношений;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Поддержка инициативы детей в различных видах деятельности: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Сотрудничество МБДОУ </a:t>
            </a:r>
            <a:r>
              <a:rPr lang="ru-RU" dirty="0" smtClean="0"/>
              <a:t>№ 4 </a:t>
            </a:r>
            <a:r>
              <a:rPr lang="ru-RU" dirty="0"/>
              <a:t>г</a:t>
            </a:r>
            <a:r>
              <a:rPr lang="ru-RU" dirty="0" smtClean="0"/>
              <a:t>. Тосно </a:t>
            </a:r>
            <a:r>
              <a:rPr lang="ru-RU" dirty="0"/>
              <a:t>с семьёй;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Приобщение детей к социокультурным нормам, традициям семьи, общества и государства;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познавательных интересов и познавательных действий ребёнка в различных видах деятельности;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Возрастная адекватность дошкольного образования (соответствие условий, требований, методов возрасту и особенностям развития);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Учёт этнокультурной ситуации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05036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503AA1-3E2E-427F-A259-961F2515E5E1}"/>
              </a:ext>
            </a:extLst>
          </p:cNvPr>
          <p:cNvSpPr txBox="1"/>
          <p:nvPr/>
        </p:nvSpPr>
        <p:spPr>
          <a:xfrm>
            <a:off x="1543051" y="742950"/>
            <a:ext cx="98679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0" dirty="0">
                <a:solidFill>
                  <a:srgbClr val="C00000"/>
                </a:solidFill>
                <a:latin typeface="Arial" charset="0"/>
                <a:cs typeface="Arial" charset="0"/>
              </a:rPr>
              <a:t>Образовательная программа включает </a:t>
            </a:r>
            <a:r>
              <a:rPr lang="ru-RU" altLang="ru-RU" sz="2800" dirty="0">
                <a:solidFill>
                  <a:srgbClr val="C00000"/>
                </a:solidFill>
                <a:latin typeface="Arial" charset="0"/>
                <a:cs typeface="Arial" charset="0"/>
              </a:rPr>
              <a:t>четыре раздела: </a:t>
            </a:r>
          </a:p>
          <a:p>
            <a:pPr algn="just">
              <a:buFont typeface="Arial" charset="0"/>
              <a:buNone/>
              <a:defRPr/>
            </a:pPr>
            <a:endParaRPr lang="ru-RU" altLang="ru-RU" sz="2800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Целевой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Содержательный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Организационный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Дополнительный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A1BCB-21E4-4119-9E78-D8B2CC945F86}"/>
              </a:ext>
            </a:extLst>
          </p:cNvPr>
          <p:cNvSpPr txBox="1"/>
          <p:nvPr/>
        </p:nvSpPr>
        <p:spPr>
          <a:xfrm>
            <a:off x="381000" y="3781425"/>
            <a:ext cx="11125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8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altLang="ru-RU" sz="1800" b="0" dirty="0">
                <a:latin typeface="Arial" charset="0"/>
                <a:cs typeface="Arial" charset="0"/>
              </a:rPr>
              <a:t>            </a:t>
            </a:r>
            <a:r>
              <a:rPr lang="ru-RU" altLang="ru-RU" sz="2400" b="0" dirty="0">
                <a:latin typeface="Arial" charset="0"/>
                <a:cs typeface="Arial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6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400</TotalTime>
  <Words>1576</Words>
  <Application>Microsoft Office PowerPoint</Application>
  <PresentationFormat>Широкоэкранный</PresentationFormat>
  <Paragraphs>119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-apple-system</vt:lpstr>
      <vt:lpstr>Arial</vt:lpstr>
      <vt:lpstr>Calibri</vt:lpstr>
      <vt:lpstr>Century Gothic</vt:lpstr>
      <vt:lpstr>Times New Roman</vt:lpstr>
      <vt:lpstr>Wingdings 3</vt:lpstr>
      <vt:lpstr>Легкий дым</vt:lpstr>
      <vt:lpstr>Краткая презентация образовательной программы дошкольного образования МБДОУ № 4 г. Тосно </vt:lpstr>
      <vt:lpstr>Образовательная программа дошкольного образования МБДОУ № 4 г. Тосно</vt:lpstr>
      <vt:lpstr>Где ознакомиться с текстом программы? </vt:lpstr>
      <vt:lpstr>Презентация PowerPoint</vt:lpstr>
      <vt:lpstr>Цель Программы: </vt:lpstr>
      <vt:lpstr>Задачи образовательной программы: </vt:lpstr>
      <vt:lpstr>Задачи образовательной программы: </vt:lpstr>
      <vt:lpstr>Презентация PowerPoint</vt:lpstr>
      <vt:lpstr>Презентация PowerPoint</vt:lpstr>
      <vt:lpstr>ЦЕЛЕВОЙ РАЗДЕЛ  </vt:lpstr>
      <vt:lpstr>Содержательный раздел  </vt:lpstr>
      <vt:lpstr>Содержательный раздел </vt:lpstr>
      <vt:lpstr>Содержательный раздел </vt:lpstr>
      <vt:lpstr>Организационный раздел  </vt:lpstr>
      <vt:lpstr> Особенности взаимодействия педагогического коллектива с семьями воспитанников    </vt:lpstr>
      <vt:lpstr>Презентация PowerPoint</vt:lpstr>
      <vt:lpstr>Построение взаимодействия с родителями придерживается следующих принципов:</vt:lpstr>
      <vt:lpstr>Построение взаимодействия с родителями придерживается следующих принципов:</vt:lpstr>
      <vt:lpstr>Деятельность педагогического коллектива осуществляется по направлениям: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№1                                                                                       «ДЕТСКИЙ САД КОМБИНИРОВАННОГО ВИДА  п.ТЕЛЬМАНА»</dc:title>
  <dc:creator>ДС14</dc:creator>
  <cp:lastModifiedBy>User</cp:lastModifiedBy>
  <cp:revision>30</cp:revision>
  <dcterms:created xsi:type="dcterms:W3CDTF">2023-11-16T06:18:31Z</dcterms:created>
  <dcterms:modified xsi:type="dcterms:W3CDTF">2025-06-09T09:11:11Z</dcterms:modified>
</cp:coreProperties>
</file>